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4" r:id="rId5"/>
    <p:sldId id="275" r:id="rId6"/>
    <p:sldId id="276" r:id="rId7"/>
    <p:sldId id="259" r:id="rId8"/>
    <p:sldId id="260" r:id="rId9"/>
    <p:sldId id="261" r:id="rId10"/>
    <p:sldId id="266" r:id="rId11"/>
    <p:sldId id="262" r:id="rId12"/>
    <p:sldId id="263" r:id="rId13"/>
    <p:sldId id="264" r:id="rId14"/>
    <p:sldId id="277" r:id="rId15"/>
    <p:sldId id="268" r:id="rId16"/>
    <p:sldId id="269" r:id="rId17"/>
    <p:sldId id="267" r:id="rId18"/>
    <p:sldId id="279" r:id="rId19"/>
    <p:sldId id="270" r:id="rId20"/>
    <p:sldId id="271" r:id="rId21"/>
    <p:sldId id="272" r:id="rId22"/>
    <p:sldId id="278" r:id="rId23"/>
    <p:sldId id="281" r:id="rId24"/>
    <p:sldId id="283" r:id="rId25"/>
    <p:sldId id="282" r:id="rId26"/>
    <p:sldId id="284" r:id="rId27"/>
    <p:sldId id="285" r:id="rId28"/>
    <p:sldId id="28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766"/>
    <a:srgbClr val="F75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462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28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9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4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7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8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0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2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3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4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0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stamp/stamp.jsp?arnumber=790427" TargetMode="External"/><Relationship Id="rId2" Type="http://schemas.openxmlformats.org/officeDocument/2006/relationships/hyperlink" Target="http://ieeexplore.ieee.org/stamp/stamp.jsp?tp=&amp;arnumber=95397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Raleway" panose="020B0503030101060003" pitchFamily="34" charset="0"/>
              </a:rPr>
              <a:t>Data</a:t>
            </a:r>
            <a:endParaRPr lang="en-US" dirty="0">
              <a:latin typeface="Raleway" panose="020B05030301010600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Raleway" panose="020B0503030101060003" pitchFamily="34" charset="0"/>
              </a:rPr>
              <a:t>Sam &amp; Stefan</a:t>
            </a:r>
          </a:p>
          <a:p>
            <a:r>
              <a:rPr lang="en-US" dirty="0" smtClean="0">
                <a:latin typeface="Raleway" panose="020B0503030101060003" pitchFamily="34" charset="0"/>
              </a:rPr>
              <a:t>January 22, 2016</a:t>
            </a:r>
            <a:endParaRPr lang="en-US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03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21 at 7.59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40" y="1417638"/>
            <a:ext cx="5967467" cy="4871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8800" y="6358374"/>
            <a:ext cx="335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(1802) </a:t>
            </a:r>
            <a:r>
              <a:rPr lang="en-US" dirty="0"/>
              <a:t>n</a:t>
            </a:r>
            <a:r>
              <a:rPr lang="en-US" dirty="0" smtClean="0"/>
              <a:t>oise, curvature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71666" y="532842"/>
            <a:ext cx="1233612" cy="917006"/>
            <a:chOff x="1014549" y="940118"/>
            <a:chExt cx="7319492" cy="5440947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Screen Shot 2016-01-21 at 8.08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11" name="Picture 10" descr="Screen Shot 2016-01-21 at 8.14.38 PM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2" name="Picture 11" descr="Screen Shot 2016-01-21 at 8.23.24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</p:grpSp>
      <p:sp>
        <p:nvSpPr>
          <p:cNvPr id="13" name="Title 1"/>
          <p:cNvSpPr txBox="1">
            <a:spLocks/>
          </p:cNvSpPr>
          <p:nvPr/>
        </p:nvSpPr>
        <p:spPr>
          <a:xfrm>
            <a:off x="457200" y="62548"/>
            <a:ext cx="7040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Low Quality, Simple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9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8.46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" y="1295718"/>
            <a:ext cx="6895185" cy="544036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671666" y="532842"/>
            <a:ext cx="1233612" cy="917006"/>
            <a:chOff x="1014549" y="940118"/>
            <a:chExt cx="7319492" cy="544094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Screen Shot 2016-01-21 at 8.08.45 PM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9" name="Picture 8" descr="Screen Shot 2016-01-21 at 8.14.3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0" name="Picture 9" descr="Screen Shot 2016-01-21 at 8.23.24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221381" y="62548"/>
            <a:ext cx="72766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High Quality, Complex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21 at 8.0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41780"/>
            <a:ext cx="5740400" cy="48006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671666" y="532842"/>
            <a:ext cx="1233612" cy="917006"/>
            <a:chOff x="1014549" y="940118"/>
            <a:chExt cx="7319492" cy="544094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Screen Shot 2016-01-21 at 8.08.45 PM.png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9" name="Picture 8" descr="Screen Shot 2016-01-21 at 8.14.3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0" name="Picture 9" descr="Screen Shot 2016-01-21 at 8.23.2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221381" y="62548"/>
            <a:ext cx="72766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High Quality, Complex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8.49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20" y="1417638"/>
            <a:ext cx="4572155" cy="532860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671666" y="532842"/>
            <a:ext cx="1233612" cy="917006"/>
            <a:chOff x="1014549" y="940118"/>
            <a:chExt cx="7319492" cy="544094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Screen Shot 2016-01-21 at 8.08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9" name="Picture 8" descr="Screen Shot 2016-01-21 at 8.14.3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0" name="Picture 9" descr="Screen Shot 2016-01-21 at 8.23.24 PM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221381" y="62548"/>
            <a:ext cx="72766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High Quality, Simple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4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Most promising Class:</a:t>
            </a:r>
          </a:p>
          <a:p>
            <a:pPr lvl="1"/>
            <a:r>
              <a:rPr lang="en-US" dirty="0" smtClean="0"/>
              <a:t>Old newspapers (e.g. 1800’s Pittsburgh </a:t>
            </a:r>
            <a:r>
              <a:rPr lang="en-US" dirty="0"/>
              <a:t>P</a:t>
            </a:r>
            <a:r>
              <a:rPr lang="en-US" dirty="0" smtClean="0"/>
              <a:t>ost)</a:t>
            </a:r>
          </a:p>
          <a:p>
            <a:pPr lvl="1"/>
            <a:r>
              <a:rPr lang="en-US" dirty="0" smtClean="0"/>
              <a:t>Layout: Columns internally divided into rows</a:t>
            </a:r>
          </a:p>
          <a:p>
            <a:pPr lvl="1"/>
            <a:r>
              <a:rPr lang="en-US" dirty="0" smtClean="0"/>
              <a:t>Images Rare. High density.</a:t>
            </a:r>
          </a:p>
          <a:p>
            <a:r>
              <a:rPr lang="en-US" dirty="0" smtClean="0"/>
              <a:t>Complexities to consider:</a:t>
            </a:r>
          </a:p>
          <a:p>
            <a:pPr lvl="1"/>
            <a:r>
              <a:rPr lang="en-US" dirty="0" smtClean="0"/>
              <a:t>Nesting of text entities (what is an article?)</a:t>
            </a:r>
          </a:p>
          <a:p>
            <a:pPr lvl="1"/>
            <a:r>
              <a:rPr lang="en-US" dirty="0" smtClean="0"/>
              <a:t>Matching titles to articles</a:t>
            </a:r>
          </a:p>
          <a:p>
            <a:pPr lvl="1"/>
            <a:r>
              <a:rPr lang="en-US" dirty="0" smtClean="0"/>
              <a:t>Non-text (ads, figures, whitespace, ornaments)</a:t>
            </a:r>
          </a:p>
          <a:p>
            <a:pPr lvl="1"/>
            <a:r>
              <a:rPr lang="en-US" dirty="0" smtClean="0"/>
              <a:t>Physical damage: warp, crease, fold, rip</a:t>
            </a:r>
          </a:p>
          <a:p>
            <a:pPr lvl="1"/>
            <a:r>
              <a:rPr lang="en-US" dirty="0" smtClean="0"/>
              <a:t>Scan quality: noise, lighting, scratches, warp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Levels</a:t>
            </a:r>
            <a:endParaRPr lang="en-US" dirty="0"/>
          </a:p>
        </p:txBody>
      </p:sp>
      <p:pic>
        <p:nvPicPr>
          <p:cNvPr id="4" name="Picture 3" descr="Screen Shot 2016-01-21 at 7.23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6" y="1280160"/>
            <a:ext cx="6963360" cy="523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2540000"/>
            <a:ext cx="1656080" cy="47752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3017520"/>
            <a:ext cx="1656080" cy="528320"/>
          </a:xfrm>
          <a:prstGeom prst="rect">
            <a:avLst/>
          </a:prstGeom>
          <a:solidFill>
            <a:srgbClr val="FFFF00">
              <a:alpha val="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586480"/>
            <a:ext cx="1656080" cy="538480"/>
          </a:xfrm>
          <a:prstGeom prst="rect">
            <a:avLst/>
          </a:prstGeom>
          <a:solidFill>
            <a:srgbClr val="0000FF">
              <a:alpha val="0"/>
            </a:srgb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4124960"/>
            <a:ext cx="1656080" cy="64008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19200" y="4765040"/>
            <a:ext cx="1656080" cy="629920"/>
          </a:xfrm>
          <a:prstGeom prst="rect">
            <a:avLst/>
          </a:prstGeom>
          <a:solidFill>
            <a:srgbClr val="FFFF00">
              <a:alpha val="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5394960"/>
            <a:ext cx="1727200" cy="690880"/>
          </a:xfrm>
          <a:prstGeom prst="rect">
            <a:avLst/>
          </a:prstGeom>
          <a:solidFill>
            <a:srgbClr val="0000FF">
              <a:alpha val="0"/>
            </a:srgb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19200" y="6085840"/>
            <a:ext cx="1727200" cy="42672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19200" y="2306320"/>
            <a:ext cx="1727200" cy="4206240"/>
          </a:xfrm>
          <a:prstGeom prst="rect">
            <a:avLst/>
          </a:prstGeom>
          <a:solidFill>
            <a:schemeClr val="tx1">
              <a:alpha val="0"/>
            </a:schemeClr>
          </a:solidFill>
          <a:ln w="15875">
            <a:solidFill>
              <a:srgbClr val="2EF7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3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Levels</a:t>
            </a:r>
            <a:endParaRPr lang="en-US" dirty="0"/>
          </a:p>
        </p:txBody>
      </p:sp>
      <p:pic>
        <p:nvPicPr>
          <p:cNvPr id="4" name="Picture 3" descr="Screen Shot 2016-01-21 at 7.5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1706880"/>
            <a:ext cx="6580776" cy="4426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920" y="1158240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titles to articles</a:t>
            </a:r>
            <a:endParaRPr lang="en-US" dirty="0"/>
          </a:p>
        </p:txBody>
      </p:sp>
      <p:pic>
        <p:nvPicPr>
          <p:cNvPr id="4" name="Picture 3" descr="Screen Shot 2016-01-21 at 8.0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10" y="1417638"/>
            <a:ext cx="3769669" cy="485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4960" y="2620050"/>
            <a:ext cx="202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To which article do we assign the main title?</a:t>
            </a:r>
            <a:endParaRPr lang="en-US" i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78400" y="2956560"/>
            <a:ext cx="355600" cy="17373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47440" y="3027680"/>
            <a:ext cx="406400" cy="1666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titles to articles</a:t>
            </a:r>
            <a:endParaRPr lang="en-US" dirty="0"/>
          </a:p>
        </p:txBody>
      </p:sp>
      <p:pic>
        <p:nvPicPr>
          <p:cNvPr id="4" name="Picture 3" descr="Screen Shot 2016-01-21 at 8.0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10" y="1417638"/>
            <a:ext cx="3769669" cy="485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4960" y="2620050"/>
            <a:ext cx="2021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To which article do we assign the main title</a:t>
            </a:r>
            <a:r>
              <a:rPr lang="en-US" i="1" dirty="0" smtClean="0"/>
              <a:t>?</a:t>
            </a:r>
          </a:p>
          <a:p>
            <a:endParaRPr lang="en-US" i="1" dirty="0"/>
          </a:p>
          <a:p>
            <a:r>
              <a:rPr lang="en-US" i="1" dirty="0" smtClean="0"/>
              <a:t>...text clustering?</a:t>
            </a:r>
          </a:p>
          <a:p>
            <a:r>
              <a:rPr lang="en-US" i="1" dirty="0" smtClean="0"/>
              <a:t>[even on 1 page]</a:t>
            </a:r>
            <a:endParaRPr lang="en-US" i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78400" y="2956560"/>
            <a:ext cx="355600" cy="17373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47440" y="3027680"/>
            <a:ext cx="406400" cy="1666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053840" y="3946358"/>
            <a:ext cx="421907" cy="2502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14879" y="1417638"/>
            <a:ext cx="1338961" cy="507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6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Advertisements</a:t>
            </a:r>
            <a:endParaRPr lang="en-US" dirty="0"/>
          </a:p>
        </p:txBody>
      </p:sp>
      <p:pic>
        <p:nvPicPr>
          <p:cNvPr id="4" name="Picture 3" descr="Screen Shot 2016-01-21 at 9.07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844" y="1346518"/>
            <a:ext cx="3210904" cy="5440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2611120"/>
            <a:ext cx="17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Full-page advertisement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6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Newspaper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Scans come from </a:t>
            </a:r>
            <a:r>
              <a:rPr lang="en-US" dirty="0" err="1" smtClean="0"/>
              <a:t>Newspapers.com</a:t>
            </a:r>
            <a:endParaRPr lang="en-US" dirty="0" smtClean="0"/>
          </a:p>
          <a:p>
            <a:r>
              <a:rPr lang="en-US" dirty="0" smtClean="0"/>
              <a:t>1783 – 2011</a:t>
            </a:r>
          </a:p>
          <a:p>
            <a:pPr lvl="1"/>
            <a:r>
              <a:rPr lang="en-US" dirty="0"/>
              <a:t>Pittsburgh</a:t>
            </a:r>
          </a:p>
          <a:p>
            <a:pPr lvl="1"/>
            <a:r>
              <a:rPr lang="en-US" dirty="0"/>
              <a:t>Cincinnati</a:t>
            </a:r>
          </a:p>
          <a:p>
            <a:pPr lvl="1"/>
            <a:r>
              <a:rPr lang="en-US" dirty="0"/>
              <a:t>Detroit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Advertisements</a:t>
            </a:r>
            <a:endParaRPr lang="en-US" dirty="0"/>
          </a:p>
        </p:txBody>
      </p:sp>
      <p:pic>
        <p:nvPicPr>
          <p:cNvPr id="4" name="Picture 3" descr="Screen Shot 2016-01-21 at 9.08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1417638"/>
            <a:ext cx="7714227" cy="4988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1680" y="4074160"/>
            <a:ext cx="3799840" cy="2332078"/>
          </a:xfrm>
          <a:prstGeom prst="rect">
            <a:avLst/>
          </a:prstGeom>
          <a:solidFill>
            <a:srgbClr val="FF0000">
              <a:alpha val="0"/>
            </a:srgbClr>
          </a:solidFill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0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Segmentation?</a:t>
            </a:r>
          </a:p>
          <a:p>
            <a:pPr lvl="1"/>
            <a:r>
              <a:rPr lang="en-US" sz="2400" dirty="0"/>
              <a:t>Entities usually </a:t>
            </a:r>
            <a:r>
              <a:rPr lang="en-US" sz="2400" dirty="0" smtClean="0"/>
              <a:t>rectangles aligned w/axes--“boxes”</a:t>
            </a:r>
          </a:p>
          <a:p>
            <a:pPr lvl="1"/>
            <a:r>
              <a:rPr lang="en-US" dirty="0" smtClean="0"/>
              <a:t>Non-text entities: boxes needn’t cover.</a:t>
            </a:r>
            <a:endParaRPr lang="en-US" dirty="0"/>
          </a:p>
          <a:p>
            <a:pPr lvl="1"/>
            <a:r>
              <a:rPr lang="en-US" b="1" dirty="0" smtClean="0"/>
              <a:t>Finite </a:t>
            </a:r>
            <a:r>
              <a:rPr lang="en-US" b="1" dirty="0"/>
              <a:t>set of disjoint </a:t>
            </a:r>
            <a:r>
              <a:rPr lang="en-US" b="1" dirty="0" smtClean="0"/>
              <a:t>boxes.</a:t>
            </a:r>
          </a:p>
          <a:p>
            <a:pPr lvl="1"/>
            <a:r>
              <a:rPr lang="en-US" dirty="0"/>
              <a:t>“Article Levels” suggests: nested (tree</a:t>
            </a:r>
            <a:r>
              <a:rPr lang="en-US" dirty="0" smtClean="0"/>
              <a:t>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5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Segmentations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similar is given </a:t>
            </a:r>
            <a:r>
              <a:rPr lang="en-US" dirty="0" err="1" smtClean="0"/>
              <a:t>seg</a:t>
            </a:r>
            <a:r>
              <a:rPr lang="en-US" dirty="0" smtClean="0"/>
              <a:t> to ground truth?</a:t>
            </a:r>
          </a:p>
          <a:p>
            <a:pPr lvl="1"/>
            <a:r>
              <a:rPr lang="en-US" dirty="0" smtClean="0"/>
              <a:t>Asymmetry: better too large than too small</a:t>
            </a:r>
          </a:p>
        </p:txBody>
      </p:sp>
    </p:spTree>
    <p:extLst>
      <p:ext uri="{BB962C8B-B14F-4D97-AF65-F5344CB8AC3E}">
        <p14:creationId xmlns:p14="http://schemas.microsoft.com/office/powerpoint/2010/main" val="14597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Segmentations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similar is given </a:t>
            </a:r>
            <a:r>
              <a:rPr lang="en-US" dirty="0" err="1" smtClean="0"/>
              <a:t>seg</a:t>
            </a:r>
            <a:r>
              <a:rPr lang="en-US" dirty="0" smtClean="0"/>
              <a:t> to ground truth?</a:t>
            </a:r>
          </a:p>
          <a:p>
            <a:pPr lvl="1"/>
            <a:r>
              <a:rPr lang="en-US" dirty="0" smtClean="0"/>
              <a:t>Asymmetry: better too large than too small</a:t>
            </a:r>
          </a:p>
          <a:p>
            <a:pPr lvl="1"/>
            <a:r>
              <a:rPr lang="en-US" dirty="0" smtClean="0"/>
              <a:t>For computer search, ultimately care about bag-of-words structure.</a:t>
            </a:r>
          </a:p>
          <a:p>
            <a:pPr lvl="1"/>
            <a:r>
              <a:rPr lang="en-US" dirty="0" smtClean="0"/>
              <a:t>How often does </a:t>
            </a:r>
            <a:r>
              <a:rPr lang="en-US" dirty="0" err="1" smtClean="0"/>
              <a:t>seg</a:t>
            </a:r>
            <a:r>
              <a:rPr lang="en-US" dirty="0" smtClean="0"/>
              <a:t> agree with truth as to whether two words are in same bag?</a:t>
            </a:r>
          </a:p>
        </p:txBody>
      </p:sp>
    </p:spTree>
    <p:extLst>
      <p:ext uri="{BB962C8B-B14F-4D97-AF65-F5344CB8AC3E}">
        <p14:creationId xmlns:p14="http://schemas.microsoft.com/office/powerpoint/2010/main" val="8815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Segmentations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similar is given </a:t>
            </a:r>
            <a:r>
              <a:rPr lang="en-US" dirty="0" err="1" smtClean="0"/>
              <a:t>seg</a:t>
            </a:r>
            <a:r>
              <a:rPr lang="en-US" dirty="0" smtClean="0"/>
              <a:t> to ground truth?</a:t>
            </a:r>
          </a:p>
          <a:p>
            <a:pPr lvl="1"/>
            <a:r>
              <a:rPr lang="en-US" dirty="0" smtClean="0"/>
              <a:t>Asymmetry: better too large than too small</a:t>
            </a:r>
          </a:p>
          <a:p>
            <a:pPr lvl="1"/>
            <a:r>
              <a:rPr lang="en-US" dirty="0" smtClean="0"/>
              <a:t>For computer search, ultimately care about bag-of-words structure.</a:t>
            </a:r>
          </a:p>
          <a:p>
            <a:pPr lvl="1"/>
            <a:r>
              <a:rPr lang="en-US" dirty="0" smtClean="0"/>
              <a:t>How often does </a:t>
            </a:r>
            <a:r>
              <a:rPr lang="en-US" dirty="0" err="1" smtClean="0"/>
              <a:t>seg</a:t>
            </a:r>
            <a:r>
              <a:rPr lang="en-US" dirty="0" smtClean="0"/>
              <a:t> agree with truth as to whether two </a:t>
            </a:r>
            <a:r>
              <a:rPr lang="en-US" i="1" dirty="0" smtClean="0"/>
              <a:t>pixels</a:t>
            </a:r>
            <a:r>
              <a:rPr lang="en-US" dirty="0" smtClean="0"/>
              <a:t> are in same </a:t>
            </a:r>
            <a:r>
              <a:rPr lang="en-US" i="1" dirty="0" smtClean="0"/>
              <a:t>box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0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Segmentations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Box-of-pixels metrics.</a:t>
            </a:r>
          </a:p>
          <a:p>
            <a:pPr lvl="1"/>
            <a:r>
              <a:rPr lang="en-US" dirty="0" smtClean="0"/>
              <a:t>Integrate over all pairs of points</a:t>
            </a:r>
          </a:p>
          <a:p>
            <a:pPr lvl="1"/>
            <a:r>
              <a:rPr lang="en-US" dirty="0" smtClean="0"/>
              <a:t>Variant: points from union(</a:t>
            </a:r>
            <a:r>
              <a:rPr lang="en-US" dirty="0" err="1" smtClean="0"/>
              <a:t>seg</a:t>
            </a:r>
            <a:r>
              <a:rPr lang="en-US" dirty="0" smtClean="0"/>
              <a:t>, truth). (</a:t>
            </a:r>
            <a:r>
              <a:rPr lang="en-US" dirty="0" err="1" smtClean="0"/>
              <a:t>asym</a:t>
            </a:r>
            <a:r>
              <a:rPr lang="en-US" dirty="0" smtClean="0"/>
              <a:t>!)</a:t>
            </a:r>
          </a:p>
          <a:p>
            <a:r>
              <a:rPr lang="en-US" dirty="0" smtClean="0"/>
              <a:t>Or, guess correspondence between entities in segmentation and truth</a:t>
            </a:r>
          </a:p>
          <a:p>
            <a:pPr lvl="1"/>
            <a:r>
              <a:rPr lang="en-US" dirty="0" smtClean="0"/>
              <a:t>Problems if </a:t>
            </a:r>
            <a:r>
              <a:rPr lang="en-US" dirty="0"/>
              <a:t>number of entities </a:t>
            </a:r>
            <a:r>
              <a:rPr lang="en-US" dirty="0" smtClean="0"/>
              <a:t>differ</a:t>
            </a:r>
          </a:p>
          <a:p>
            <a:pPr lvl="1"/>
            <a:r>
              <a:rPr lang="en-US" dirty="0" smtClean="0"/>
              <a:t>Proposed solution [</a:t>
            </a:r>
            <a:r>
              <a:rPr lang="en-US" dirty="0" smtClean="0">
                <a:hlinkClick r:id="rId2"/>
              </a:rPr>
              <a:t>Gatos 2001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Phillips 1999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Find many-to-1 and 1-to-many matches.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20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Bag-of-pixels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𝑆𝑖𝑚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𝑆</m:t>
                                </m:r>
                              </m:e>
                            </m:d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e>
                                </m:d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𝐴𝑟𝑒𝑎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∩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𝐴𝑟𝑒𝑎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∈</m:t>
                                        </m:r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𝑆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𝑠</m:t>
                                    </m:r>
                                  </m:e>
                                </m:nary>
                                <m:r>
                                  <a:rPr lang="en-US" b="0" i="1" smtClean="0">
                                    <a:latin typeface="Cambria Math"/>
                                  </a:rPr>
                                  <m:t>∪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∈</m:t>
                                        </m:r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𝐺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/>
                      </a:rPr>
                      <m:t>∈[0,1]</m:t>
                    </m:r>
                  </m:oMath>
                </a14:m>
                <a:endParaRPr lang="en-US" b="0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80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Gatos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𝑆𝑖𝑚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𝑆𝑡𝑒𝑝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𝐴𝑟𝑒𝑎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∩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𝐴𝑟𝑒𝑎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 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𝐴𝑟𝑒𝑎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−0.85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∗</m:t>
                    </m:r>
                    <m:r>
                      <a:rPr lang="en-US" b="0" i="1" smtClean="0">
                        <a:latin typeface="Cambria Math"/>
                      </a:rPr>
                      <m:t>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Tries combinations</a:t>
                </a:r>
              </a:p>
              <a:p>
                <a:r>
                  <a:rPr lang="en-US" dirty="0" smtClean="0"/>
                  <a:t>Weights counts of combination types</a:t>
                </a:r>
              </a:p>
              <a:p>
                <a:r>
                  <a:rPr lang="en-US" b="0" dirty="0" smtClean="0"/>
                  <a:t>Harmonic average of </a:t>
                </a:r>
                <a:r>
                  <a:rPr lang="en-US" b="0" dirty="0" err="1" smtClean="0"/>
                  <a:t>DetectRate</a:t>
                </a:r>
                <a:r>
                  <a:rPr lang="en-US" b="0" dirty="0" smtClean="0"/>
                  <a:t> and </a:t>
                </a:r>
                <a:r>
                  <a:rPr lang="en-US" b="0" dirty="0" err="1" smtClean="0"/>
                  <a:t>RecognitionAccuracy</a:t>
                </a:r>
                <a:endParaRPr lang="en-US" b="0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6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32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838518"/>
          </a:xfrm>
        </p:spPr>
        <p:txBody>
          <a:bodyPr/>
          <a:lstStyle/>
          <a:p>
            <a:r>
              <a:rPr lang="en-US" dirty="0" smtClean="0"/>
              <a:t>Space of Images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30462" y="515914"/>
            <a:ext cx="8420685" cy="6278192"/>
            <a:chOff x="130462" y="515914"/>
            <a:chExt cx="8420685" cy="6278192"/>
          </a:xfrm>
        </p:grpSpPr>
        <p:pic>
          <p:nvPicPr>
            <p:cNvPr id="8" name="Picture 7" descr="Screen Shot 2016-01-21 at 8.08.45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9" name="Picture 8" descr="Screen Shot 2016-01-21 at 8.14.3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1" name="Picture 10" descr="Screen Shot 2016-01-21 at 8.23.2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223440" y="6424774"/>
              <a:ext cx="232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Simplicity of Layout</a:t>
              </a:r>
              <a:endParaRPr lang="en-US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0462" y="515914"/>
              <a:ext cx="177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Image Quality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99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838518"/>
          </a:xfrm>
        </p:spPr>
        <p:txBody>
          <a:bodyPr/>
          <a:lstStyle/>
          <a:p>
            <a:r>
              <a:rPr lang="en-US" dirty="0" smtClean="0"/>
              <a:t>Space of Images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30462" y="515914"/>
            <a:ext cx="8420685" cy="6278192"/>
            <a:chOff x="130462" y="515914"/>
            <a:chExt cx="8420685" cy="6278192"/>
          </a:xfrm>
        </p:grpSpPr>
        <p:pic>
          <p:nvPicPr>
            <p:cNvPr id="8" name="Picture 7" descr="Screen Shot 2016-01-21 at 8.08.45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9" name="Picture 8" descr="Screen Shot 2016-01-21 at 8.14.3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1" name="Picture 10" descr="Screen Shot 2016-01-21 at 8.23.2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223440" y="6424774"/>
              <a:ext cx="232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Simplicity of Layout</a:t>
              </a:r>
              <a:endParaRPr lang="en-US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0462" y="515914"/>
              <a:ext cx="177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Image Quality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691140" y="4369521"/>
            <a:ext cx="2470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of low quality</a:t>
            </a:r>
          </a:p>
          <a:p>
            <a:r>
              <a:rPr lang="en-US" dirty="0"/>
              <a:t>a</a:t>
            </a:r>
            <a:r>
              <a:rPr lang="en-US" dirty="0" smtClean="0"/>
              <a:t>nd complex layout</a:t>
            </a:r>
          </a:p>
          <a:p>
            <a:r>
              <a:rPr lang="en-US" dirty="0" smtClean="0"/>
              <a:t>are </a:t>
            </a:r>
            <a:r>
              <a:rPr lang="en-US" i="1" dirty="0" smtClean="0"/>
              <a:t>rare.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5353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838518"/>
          </a:xfrm>
        </p:spPr>
        <p:txBody>
          <a:bodyPr/>
          <a:lstStyle/>
          <a:p>
            <a:r>
              <a:rPr lang="en-US" dirty="0" smtClean="0"/>
              <a:t>Space of Images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30462" y="515914"/>
            <a:ext cx="8420685" cy="6278192"/>
            <a:chOff x="130462" y="515914"/>
            <a:chExt cx="8420685" cy="6278192"/>
          </a:xfrm>
        </p:grpSpPr>
        <p:pic>
          <p:nvPicPr>
            <p:cNvPr id="8" name="Picture 7" descr="Screen Shot 2016-01-21 at 8.08.45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9" name="Picture 8" descr="Screen Shot 2016-01-21 at 8.14.3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1" name="Picture 10" descr="Screen Shot 2016-01-21 at 8.23.2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223440" y="6424774"/>
              <a:ext cx="232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Simplicity of Layout</a:t>
              </a:r>
              <a:endParaRPr lang="en-US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0462" y="515914"/>
              <a:ext cx="177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Image Quality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/>
          <p:nvPr/>
        </p:nvCxnSpPr>
        <p:spPr>
          <a:xfrm flipV="1">
            <a:off x="2136808" y="940119"/>
            <a:ext cx="5592278" cy="4527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miley Face 13"/>
          <p:cNvSpPr/>
          <p:nvPr/>
        </p:nvSpPr>
        <p:spPr>
          <a:xfrm>
            <a:off x="7772400" y="198278"/>
            <a:ext cx="914400" cy="914400"/>
          </a:xfrm>
          <a:prstGeom prst="smileyFac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/>
          <p:cNvSpPr/>
          <p:nvPr/>
        </p:nvSpPr>
        <p:spPr>
          <a:xfrm>
            <a:off x="1155031" y="5342254"/>
            <a:ext cx="914400" cy="914400"/>
          </a:xfrm>
          <a:prstGeom prst="smileyFace">
            <a:avLst>
              <a:gd name="adj" fmla="val -4653"/>
            </a:avLst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838518"/>
          </a:xfrm>
        </p:spPr>
        <p:txBody>
          <a:bodyPr/>
          <a:lstStyle/>
          <a:p>
            <a:r>
              <a:rPr lang="en-US" dirty="0" smtClean="0"/>
              <a:t>Space of Images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30462" y="515914"/>
            <a:ext cx="8420685" cy="6278192"/>
            <a:chOff x="130462" y="515914"/>
            <a:chExt cx="8420685" cy="6278192"/>
          </a:xfrm>
        </p:grpSpPr>
        <p:pic>
          <p:nvPicPr>
            <p:cNvPr id="8" name="Picture 7" descr="Screen Shot 2016-01-21 at 8.08.45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9" name="Picture 8" descr="Screen Shot 2016-01-21 at 8.14.38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1" name="Picture 10" descr="Screen Shot 2016-01-21 at 8.23.2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223440" y="6424774"/>
              <a:ext cx="232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Simplicity of Layout</a:t>
              </a:r>
              <a:endParaRPr lang="en-US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0462" y="515914"/>
              <a:ext cx="1771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Image Quality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/>
          <p:nvPr/>
        </p:nvCxnSpPr>
        <p:spPr>
          <a:xfrm flipV="1">
            <a:off x="2136808" y="940119"/>
            <a:ext cx="5592278" cy="45270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miley Face 13"/>
          <p:cNvSpPr/>
          <p:nvPr/>
        </p:nvSpPr>
        <p:spPr>
          <a:xfrm>
            <a:off x="7772400" y="198278"/>
            <a:ext cx="914400" cy="914400"/>
          </a:xfrm>
          <a:prstGeom prst="smileyFace">
            <a:avLst/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/>
          <p:cNvSpPr/>
          <p:nvPr/>
        </p:nvSpPr>
        <p:spPr>
          <a:xfrm>
            <a:off x="1155031" y="5342254"/>
            <a:ext cx="914400" cy="914400"/>
          </a:xfrm>
          <a:prstGeom prst="smileyFace">
            <a:avLst>
              <a:gd name="adj" fmla="val -4653"/>
            </a:avLst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69431" y="1981039"/>
            <a:ext cx="16122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New Papers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86939" y="4918361"/>
            <a:ext cx="1473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Old Papers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339966" y="2233080"/>
            <a:ext cx="2704699" cy="27624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8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48"/>
            <a:ext cx="70408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Low Quality, Simple Layout</a:t>
            </a:r>
            <a:endParaRPr lang="en-US" dirty="0"/>
          </a:p>
        </p:txBody>
      </p:sp>
      <p:pic>
        <p:nvPicPr>
          <p:cNvPr id="4" name="Picture 3" descr="Screen Shot 2016-01-21 at 8.15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70" y="1205230"/>
            <a:ext cx="5981700" cy="4457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829" y="5811520"/>
            <a:ext cx="393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(1783) shadow, </a:t>
            </a:r>
            <a:r>
              <a:rPr lang="en-US" dirty="0" smtClean="0"/>
              <a:t>creases, curvature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71666" y="532842"/>
            <a:ext cx="1233612" cy="917006"/>
            <a:chOff x="1014549" y="940118"/>
            <a:chExt cx="7319492" cy="544094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Screen Shot 2016-01-21 at 8.08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8" name="Picture 7" descr="Screen Shot 2016-01-21 at 8.14.38 PM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9" name="Picture 8" descr="Screen Shot 2016-01-21 at 8.23.24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60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7.5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564640"/>
            <a:ext cx="7741116" cy="454161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671666" y="532842"/>
            <a:ext cx="1233612" cy="917006"/>
            <a:chOff x="1014549" y="940118"/>
            <a:chExt cx="7319492" cy="544094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 descr="Screen Shot 2016-01-21 at 8.08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9" name="Picture 8" descr="Screen Shot 2016-01-21 at 8.14.38 PM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0" name="Picture 9" descr="Screen Shot 2016-01-21 at 8.23.24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457200" y="62548"/>
            <a:ext cx="7040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Low Quality, Simple Layout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76829" y="6206145"/>
            <a:ext cx="393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(1802) lighting,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5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21 at 7.5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61" y="1183125"/>
            <a:ext cx="5137328" cy="4841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7560" y="6319520"/>
            <a:ext cx="270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(1783) shadow, folds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71666" y="532842"/>
            <a:ext cx="1233612" cy="917006"/>
            <a:chOff x="1014549" y="940118"/>
            <a:chExt cx="7319492" cy="544094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015986" y="940118"/>
              <a:ext cx="0" cy="5440947"/>
            </a:xfrm>
            <a:prstGeom prst="line">
              <a:avLst/>
            </a:prstGeom>
            <a:ln w="76200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014549" y="6352190"/>
              <a:ext cx="7319492" cy="0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Screen Shot 2016-01-21 at 8.08.4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5664" y="952939"/>
              <a:ext cx="3061501" cy="2560282"/>
            </a:xfrm>
            <a:prstGeom prst="rect">
              <a:avLst/>
            </a:prstGeom>
          </p:spPr>
        </p:pic>
        <p:pic>
          <p:nvPicPr>
            <p:cNvPr id="10" name="Picture 9" descr="Screen Shot 2016-01-21 at 8.14.38 PM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3580069"/>
              <a:ext cx="2987415" cy="2676585"/>
            </a:xfrm>
            <a:prstGeom prst="rect">
              <a:avLst/>
            </a:prstGeom>
          </p:spPr>
        </p:pic>
        <p:pic>
          <p:nvPicPr>
            <p:cNvPr id="11" name="Picture 10" descr="Screen Shot 2016-01-21 at 8.23.24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1670" y="940118"/>
              <a:ext cx="2987416" cy="2573103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457200" y="62548"/>
            <a:ext cx="7040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Low Quality, Simple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0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Raleway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548</Words>
  <Application>Microsoft Office PowerPoint</Application>
  <PresentationFormat>On-screen Show (4:3)</PresentationFormat>
  <Paragraphs>97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Data</vt:lpstr>
      <vt:lpstr>Newspaper Data</vt:lpstr>
      <vt:lpstr>Space of Images</vt:lpstr>
      <vt:lpstr>Space of Images</vt:lpstr>
      <vt:lpstr>Space of Images</vt:lpstr>
      <vt:lpstr>Space of Images</vt:lpstr>
      <vt:lpstr>Low Quality, Simple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Article Levels</vt:lpstr>
      <vt:lpstr>Article Levels</vt:lpstr>
      <vt:lpstr>Matching titles to articles</vt:lpstr>
      <vt:lpstr>Matching titles to articles</vt:lpstr>
      <vt:lpstr>Advertisements</vt:lpstr>
      <vt:lpstr>Advertisements</vt:lpstr>
      <vt:lpstr>Segmentations</vt:lpstr>
      <vt:lpstr>Evaluating Segmentations</vt:lpstr>
      <vt:lpstr>Evaluating Segmentations</vt:lpstr>
      <vt:lpstr>Evaluating Segmentations</vt:lpstr>
      <vt:lpstr>Evaluating Segmentations</vt:lpstr>
      <vt:lpstr>Example: Bag-of-pixels</vt:lpstr>
      <vt:lpstr>Example: Gatos</vt:lpstr>
      <vt:lpstr>Summary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</dc:title>
  <dc:creator>Campus Computing Sites</dc:creator>
  <cp:lastModifiedBy>Samuel Tenka</cp:lastModifiedBy>
  <cp:revision>31</cp:revision>
  <cp:lastPrinted>2016-01-22T02:18:52Z</cp:lastPrinted>
  <dcterms:created xsi:type="dcterms:W3CDTF">2016-01-22T01:03:05Z</dcterms:created>
  <dcterms:modified xsi:type="dcterms:W3CDTF">2016-01-22T12:36:45Z</dcterms:modified>
</cp:coreProperties>
</file>